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64" r:id="rId4"/>
    <p:sldId id="258" r:id="rId5"/>
    <p:sldId id="266" r:id="rId6"/>
    <p:sldId id="260" r:id="rId7"/>
    <p:sldId id="265" r:id="rId8"/>
    <p:sldId id="267" r:id="rId9"/>
    <p:sldId id="261" r:id="rId10"/>
    <p:sldId id="262" r:id="rId11"/>
    <p:sldId id="263" r:id="rId12"/>
    <p:sldId id="268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029" autoAdjust="0"/>
    <p:restoredTop sz="94660"/>
  </p:normalViewPr>
  <p:slideViewPr>
    <p:cSldViewPr snapToGrid="0">
      <p:cViewPr varScale="1">
        <p:scale>
          <a:sx n="81" d="100"/>
          <a:sy n="81" d="100"/>
        </p:scale>
        <p:origin x="29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eg>
</file>

<file path=ppt/media/image10.png>
</file>

<file path=ppt/media/image11.jpe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9" name="Rectangle 8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2099733"/>
            <a:ext cx="8825658" cy="2677648"/>
          </a:xfrm>
        </p:spPr>
        <p:txBody>
          <a:bodyPr anchor="b"/>
          <a:lstStyle>
            <a:lvl1pPr>
              <a:defRPr sz="5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gray"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gray">
          <a:xfrm rot="5400000">
            <a:off x="10158984" y="1792224"/>
            <a:ext cx="990599" cy="304799"/>
          </a:xfrm>
        </p:spPr>
        <p:txBody>
          <a:bodyPr anchor="t"/>
          <a:lstStyle>
            <a:lvl1pPr algn="l"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fld id="{644944FA-D3FE-4D78-97EA-608E52E06B2F}" type="datetimeFigureOut">
              <a:rPr lang="en-US" smtClean="0"/>
              <a:t>3/8/2016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gray">
          <a:xfrm rot="5400000">
            <a:off x="8951976" y="3227832"/>
            <a:ext cx="3859795" cy="304801"/>
          </a:xfrm>
        </p:spPr>
        <p:txBody>
          <a:bodyPr/>
          <a:lstStyle>
            <a:lvl1pPr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352540" y="295729"/>
            <a:ext cx="838199" cy="767687"/>
          </a:xfrm>
        </p:spPr>
        <p:txBody>
          <a:bodyPr/>
          <a:lstStyle/>
          <a:p>
            <a:fld id="{CEFC22FE-61D6-4D17-B7EE-FAE67ADAB3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062223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3" name="Rectangle 12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Freeform 5"/>
            <p:cNvSpPr/>
            <p:nvPr/>
          </p:nvSpPr>
          <p:spPr bwMode="gray">
            <a:xfrm rot="10371525">
              <a:off x="263767" y="443825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1" name="Freeform 5"/>
            <p:cNvSpPr/>
            <p:nvPr/>
          </p:nvSpPr>
          <p:spPr bwMode="gray">
            <a:xfrm rot="10800000">
              <a:off x="459506" y="321130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4969927"/>
            <a:ext cx="8825659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4" y="685800"/>
            <a:ext cx="8825659" cy="3429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536665"/>
            <a:ext cx="8825658" cy="493712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4944FA-D3FE-4D78-97EA-608E52E06B2F}" type="datetimeFigureOut">
              <a:rPr lang="en-US" smtClean="0"/>
              <a:t>3/8/2016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FC22FE-61D6-4D17-B7EE-FAE67ADAB3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17282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Freeform 5"/>
            <p:cNvSpPr/>
            <p:nvPr/>
          </p:nvSpPr>
          <p:spPr bwMode="gray">
            <a:xfrm rot="21010068">
              <a:off x="8490951" y="271487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7" name="Freeform 5"/>
            <p:cNvSpPr/>
            <p:nvPr/>
          </p:nvSpPr>
          <p:spPr bwMode="gray">
            <a:xfrm>
              <a:off x="455612" y="2801319"/>
              <a:ext cx="11277600" cy="3602637"/>
            </a:xfrm>
            <a:custGeom>
              <a:avLst/>
              <a:gdLst/>
              <a:ahLst/>
              <a:cxnLst/>
              <a:rect l="l" t="t" r="r" b="b"/>
              <a:pathLst>
                <a:path w="10000" h="7946">
                  <a:moveTo>
                    <a:pt x="0" y="0"/>
                  </a:moveTo>
                  <a:lnTo>
                    <a:pt x="0" y="7945"/>
                  </a:lnTo>
                  <a:lnTo>
                    <a:pt x="10000" y="7946"/>
                  </a:lnTo>
                  <a:lnTo>
                    <a:pt x="10000" y="4"/>
                  </a:lnTo>
                  <a:lnTo>
                    <a:pt x="10000" y="4"/>
                  </a:lnTo>
                  <a:lnTo>
                    <a:pt x="9773" y="91"/>
                  </a:lnTo>
                  <a:lnTo>
                    <a:pt x="9547" y="175"/>
                  </a:lnTo>
                  <a:lnTo>
                    <a:pt x="9320" y="256"/>
                  </a:lnTo>
                  <a:lnTo>
                    <a:pt x="9092" y="326"/>
                  </a:lnTo>
                  <a:lnTo>
                    <a:pt x="8865" y="396"/>
                  </a:lnTo>
                  <a:lnTo>
                    <a:pt x="8637" y="462"/>
                  </a:lnTo>
                  <a:lnTo>
                    <a:pt x="8412" y="518"/>
                  </a:lnTo>
                  <a:lnTo>
                    <a:pt x="8184" y="571"/>
                  </a:lnTo>
                  <a:lnTo>
                    <a:pt x="7957" y="620"/>
                  </a:lnTo>
                  <a:lnTo>
                    <a:pt x="7734" y="662"/>
                  </a:lnTo>
                  <a:lnTo>
                    <a:pt x="7508" y="704"/>
                  </a:lnTo>
                  <a:lnTo>
                    <a:pt x="7285" y="739"/>
                  </a:lnTo>
                  <a:lnTo>
                    <a:pt x="7062" y="767"/>
                  </a:lnTo>
                  <a:lnTo>
                    <a:pt x="6840" y="795"/>
                  </a:lnTo>
                  <a:lnTo>
                    <a:pt x="6620" y="819"/>
                  </a:lnTo>
                  <a:lnTo>
                    <a:pt x="6402" y="837"/>
                  </a:lnTo>
                  <a:lnTo>
                    <a:pt x="6184" y="851"/>
                  </a:lnTo>
                  <a:lnTo>
                    <a:pt x="5968" y="865"/>
                  </a:lnTo>
                  <a:lnTo>
                    <a:pt x="5755" y="872"/>
                  </a:lnTo>
                  <a:lnTo>
                    <a:pt x="5542" y="879"/>
                  </a:lnTo>
                  <a:lnTo>
                    <a:pt x="5332" y="882"/>
                  </a:lnTo>
                  <a:lnTo>
                    <a:pt x="5124" y="879"/>
                  </a:lnTo>
                  <a:lnTo>
                    <a:pt x="4918" y="879"/>
                  </a:lnTo>
                  <a:lnTo>
                    <a:pt x="4714" y="872"/>
                  </a:lnTo>
                  <a:lnTo>
                    <a:pt x="4514" y="861"/>
                  </a:lnTo>
                  <a:lnTo>
                    <a:pt x="4316" y="851"/>
                  </a:lnTo>
                  <a:lnTo>
                    <a:pt x="4122" y="840"/>
                  </a:lnTo>
                  <a:lnTo>
                    <a:pt x="3929" y="823"/>
                  </a:lnTo>
                  <a:lnTo>
                    <a:pt x="3739" y="805"/>
                  </a:lnTo>
                  <a:lnTo>
                    <a:pt x="3553" y="788"/>
                  </a:lnTo>
                  <a:lnTo>
                    <a:pt x="3190" y="742"/>
                  </a:lnTo>
                  <a:lnTo>
                    <a:pt x="2842" y="693"/>
                  </a:lnTo>
                  <a:lnTo>
                    <a:pt x="2508" y="641"/>
                  </a:lnTo>
                  <a:lnTo>
                    <a:pt x="2192" y="585"/>
                  </a:lnTo>
                  <a:lnTo>
                    <a:pt x="1890" y="525"/>
                  </a:lnTo>
                  <a:lnTo>
                    <a:pt x="1610" y="462"/>
                  </a:lnTo>
                  <a:lnTo>
                    <a:pt x="1347" y="399"/>
                  </a:lnTo>
                  <a:lnTo>
                    <a:pt x="1105" y="336"/>
                  </a:lnTo>
                  <a:lnTo>
                    <a:pt x="883" y="277"/>
                  </a:lnTo>
                  <a:lnTo>
                    <a:pt x="686" y="221"/>
                  </a:lnTo>
                  <a:lnTo>
                    <a:pt x="508" y="168"/>
                  </a:lnTo>
                  <a:lnTo>
                    <a:pt x="358" y="123"/>
                  </a:lnTo>
                  <a:lnTo>
                    <a:pt x="232" y="81"/>
                  </a:lnTo>
                  <a:lnTo>
                    <a:pt x="59" y="21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8798" y="1063417"/>
            <a:ext cx="8831816" cy="1372986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543300"/>
            <a:ext cx="8825659" cy="24765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4944FA-D3FE-4D78-97EA-608E52E06B2F}" type="datetimeFigureOut">
              <a:rPr lang="en-US" smtClean="0"/>
              <a:t>3/8/2016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FC22FE-61D6-4D17-B7EE-FAE67ADAB3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513602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7" name="Rectangle 1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Oval 22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Oval 23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Oval 24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Freeform 5"/>
            <p:cNvSpPr/>
            <p:nvPr/>
          </p:nvSpPr>
          <p:spPr bwMode="gray">
            <a:xfrm rot="21010068">
              <a:off x="8490951" y="41851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8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6" name="TextBox 15"/>
          <p:cNvSpPr txBox="1"/>
          <p:nvPr/>
        </p:nvSpPr>
        <p:spPr bwMode="gray">
          <a:xfrm>
            <a:off x="881566" y="607336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 bwMode="gray">
          <a:xfrm>
            <a:off x="9884458" y="2613787"/>
            <a:ext cx="65276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1878" y="982134"/>
            <a:ext cx="8453906" cy="2696632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 bwMode="gray">
          <a:xfrm>
            <a:off x="1945945" y="3678766"/>
            <a:ext cx="7731219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>
                    <a:lumMod val="60000"/>
                    <a:lumOff val="40000"/>
                  </a:schemeClr>
                </a:solidFill>
                <a:latin typeface="+mn-lt"/>
                <a:ea typeface="+mn-ea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029199"/>
            <a:ext cx="9244897" cy="997857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4944FA-D3FE-4D78-97EA-608E52E06B2F}" type="datetimeFigureOut">
              <a:rPr lang="en-US" smtClean="0"/>
              <a:t>3/8/2016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9" name="Rectangle 18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FC22FE-61D6-4D17-B7EE-FAE67ADAB3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596346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Freeform 5"/>
            <p:cNvSpPr/>
            <p:nvPr/>
          </p:nvSpPr>
          <p:spPr bwMode="gray">
            <a:xfrm rot="21010068">
              <a:off x="8490951" y="4193583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370667"/>
            <a:ext cx="8825660" cy="1822514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5024967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4944FA-D3FE-4D78-97EA-608E52E06B2F}" type="datetimeFigureOut">
              <a:rPr lang="en-US" smtClean="0"/>
              <a:t>3/8/2016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FC22FE-61D6-4D17-B7EE-FAE67ADAB3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246384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2"/>
            <a:ext cx="314187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54953" y="3179764"/>
            <a:ext cx="314187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2721" y="2603500"/>
            <a:ext cx="314700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12721" y="3179763"/>
            <a:ext cx="314700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88135" y="2603501"/>
            <a:ext cx="314573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88329" y="3179762"/>
            <a:ext cx="3145536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440397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777240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4944FA-D3FE-4D78-97EA-608E52E06B2F}" type="datetimeFigureOut">
              <a:rPr lang="en-US" smtClean="0"/>
              <a:t>3/8/2016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FC22FE-61D6-4D17-B7EE-FAE67ADAB3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185431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532844"/>
            <a:ext cx="30504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4553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54954" y="5109106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8865" y="4532844"/>
            <a:ext cx="3050438" cy="576263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1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748462" y="2603500"/>
            <a:ext cx="2691243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70172" y="5109105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82775" y="4532845"/>
            <a:ext cx="305109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2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63031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82775" y="5109104"/>
            <a:ext cx="3051096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cxnSp>
        <p:nvCxnSpPr>
          <p:cNvPr id="43" name="Straight Connector 42"/>
          <p:cNvCxnSpPr/>
          <p:nvPr/>
        </p:nvCxnSpPr>
        <p:spPr>
          <a:xfrm>
            <a:off x="440583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/>
          <p:cNvCxnSpPr/>
          <p:nvPr/>
        </p:nvCxnSpPr>
        <p:spPr>
          <a:xfrm>
            <a:off x="7797802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4944FA-D3FE-4D78-97EA-608E52E06B2F}" type="datetimeFigureOut">
              <a:rPr lang="en-US" smtClean="0"/>
              <a:t>3/8/2016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561111" y="6391838"/>
            <a:ext cx="3644282" cy="304801"/>
          </a:xfr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FC22FE-61D6-4D17-B7EE-FAE67ADAB3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702064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2603500"/>
            <a:ext cx="8825659" cy="3416300"/>
          </a:xfrm>
        </p:spPr>
        <p:txBody>
          <a:bodyPr vert="eaVert" anchor="t" anchorCtr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95439" y="6391838"/>
            <a:ext cx="990599" cy="304799"/>
          </a:xfrm>
        </p:spPr>
        <p:txBody>
          <a:bodyPr/>
          <a:lstStyle/>
          <a:p>
            <a:fld id="{644944FA-D3FE-4D78-97EA-608E52E06B2F}" type="datetimeFigureOut">
              <a:rPr lang="en-US" smtClean="0"/>
              <a:t>3/8/2016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FC22FE-61D6-4D17-B7EE-FAE67ADAB3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460293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Rectangle 6"/>
            <p:cNvSpPr/>
            <p:nvPr/>
          </p:nvSpPr>
          <p:spPr bwMode="gray">
            <a:xfrm>
              <a:off x="414867" y="402165"/>
              <a:ext cx="6510866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Freeform 5"/>
            <p:cNvSpPr/>
            <p:nvPr/>
          </p:nvSpPr>
          <p:spPr bwMode="gray">
            <a:xfrm rot="5101749">
              <a:off x="6294738" y="457773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0" name="Freeform 5"/>
            <p:cNvSpPr/>
            <p:nvPr/>
          </p:nvSpPr>
          <p:spPr bwMode="gray">
            <a:xfrm rot="5400000">
              <a:off x="44492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585235" y="1278467"/>
            <a:ext cx="1409965" cy="4748590"/>
          </a:xfrm>
        </p:spPr>
        <p:txBody>
          <a:bodyPr vert="eaVert" anchor="b" anchorCtr="0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1278467"/>
            <a:ext cx="6256025" cy="474859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53104" y="6391838"/>
            <a:ext cx="992135" cy="304799"/>
          </a:xfrm>
        </p:spPr>
        <p:txBody>
          <a:bodyPr/>
          <a:lstStyle/>
          <a:p>
            <a:fld id="{644944FA-D3FE-4D78-97EA-608E52E06B2F}" type="datetimeFigureOut">
              <a:rPr lang="en-US" smtClean="0"/>
              <a:t>3/8/2016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FC22FE-61D6-4D17-B7EE-FAE67ADAB3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21014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4954" y="2603500"/>
            <a:ext cx="8825659" cy="34163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4944FA-D3FE-4D78-97EA-608E52E06B2F}" type="datetimeFigureOut">
              <a:rPr lang="en-US" smtClean="0"/>
              <a:t>3/8/2016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FC22FE-61D6-4D17-B7EE-FAE67ADAB3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54088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Rectangle 9"/>
            <p:cNvSpPr/>
            <p:nvPr/>
          </p:nvSpPr>
          <p:spPr bwMode="gray">
            <a:xfrm>
              <a:off x="7289800" y="402165"/>
              <a:ext cx="44788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Freeform 5"/>
            <p:cNvSpPr/>
            <p:nvPr/>
          </p:nvSpPr>
          <p:spPr bwMode="gray">
            <a:xfrm rot="16200000">
              <a:off x="3787244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5922489">
              <a:off x="4698352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677645"/>
            <a:ext cx="4351025" cy="2283824"/>
          </a:xfrm>
        </p:spPr>
        <p:txBody>
          <a:bodyPr anchor="ctr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95559" y="2677644"/>
            <a:ext cx="3757545" cy="2283824"/>
          </a:xfrm>
        </p:spPr>
        <p:txBody>
          <a:bodyPr anchor="ctr"/>
          <a:lstStyle>
            <a:lvl1pPr marL="0" indent="0" algn="l">
              <a:buNone/>
              <a:defRPr sz="2000"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4944FA-D3FE-4D78-97EA-608E52E06B2F}" type="datetimeFigureOut">
              <a:rPr lang="en-US" smtClean="0"/>
              <a:t>3/8/2016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FC22FE-61D6-4D17-B7EE-FAE67ADAB3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35060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54954" y="2603500"/>
            <a:ext cx="4825158" cy="3416301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8712" y="2603500"/>
            <a:ext cx="4825159" cy="3416300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4944FA-D3FE-4D78-97EA-608E52E06B2F}" type="datetimeFigureOut">
              <a:rPr lang="en-US" smtClean="0"/>
              <a:t>3/8/2016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FC22FE-61D6-4D17-B7EE-FAE67ADAB3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2053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4825157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54954" y="3179762"/>
            <a:ext cx="4825158" cy="2840039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08712" y="2603500"/>
            <a:ext cx="482515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08712" y="3179762"/>
            <a:ext cx="4825159" cy="2840039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4944FA-D3FE-4D78-97EA-608E52E06B2F}" type="datetimeFigureOut">
              <a:rPr lang="en-US" smtClean="0"/>
              <a:t>3/8/2016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FC22FE-61D6-4D17-B7EE-FAE67ADAB3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02342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761413" cy="706964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4944FA-D3FE-4D78-97EA-608E52E06B2F}" type="datetimeFigureOut">
              <a:rPr lang="en-US" smtClean="0"/>
              <a:t>3/8/2016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FC22FE-61D6-4D17-B7EE-FAE67ADAB3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54924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4944FA-D3FE-4D78-97EA-608E52E06B2F}" type="datetimeFigureOut">
              <a:rPr lang="en-US" smtClean="0"/>
              <a:t>3/8/2016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FC22FE-61D6-4D17-B7EE-FAE67ADAB3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28174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5713412" y="402165"/>
              <a:ext cx="6055253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Freeform 5"/>
            <p:cNvSpPr/>
            <p:nvPr/>
          </p:nvSpPr>
          <p:spPr bwMode="gray">
            <a:xfrm rot="15922489">
              <a:off x="3140485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2229377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295400"/>
            <a:ext cx="2793158" cy="16002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81146" y="1447800"/>
            <a:ext cx="5190066" cy="4572000"/>
          </a:xfrm>
        </p:spPr>
        <p:txBody>
          <a:bodyPr anchor="ctr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129280"/>
            <a:ext cx="2793158" cy="2895599"/>
          </a:xfrm>
        </p:spPr>
        <p:txBody>
          <a:bodyPr/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4944FA-D3FE-4D78-97EA-608E52E06B2F}" type="datetimeFigureOut">
              <a:rPr lang="en-US" smtClean="0"/>
              <a:t>3/8/2016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FC22FE-61D6-4D17-B7EE-FAE67ADAB3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5464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6172200" y="402165"/>
              <a:ext cx="55964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Freeform 5"/>
            <p:cNvSpPr/>
            <p:nvPr/>
          </p:nvSpPr>
          <p:spPr bwMode="gray">
            <a:xfrm rot="15922489">
              <a:off x="4203594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32954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693333"/>
            <a:ext cx="3865134" cy="1735667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547870" y="1143000"/>
            <a:ext cx="3227193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marL="0" lvl="0" indent="0" algn="ctr"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657600"/>
            <a:ext cx="3859212" cy="1371600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4944FA-D3FE-4D78-97EA-608E52E06B2F}" type="datetimeFigureOut">
              <a:rPr lang="en-US" smtClean="0"/>
              <a:t>3/8/2016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FC22FE-61D6-4D17-B7EE-FAE67ADAB3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47361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jpe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7" name="Rectangle 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19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Freeform 5"/>
            <p:cNvSpPr/>
            <p:nvPr/>
          </p:nvSpPr>
          <p:spPr bwMode="gray">
            <a:xfrm rot="21010068">
              <a:off x="8490951" y="17975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9" name="Freeform 5"/>
            <p:cNvSpPr/>
            <p:nvPr/>
          </p:nvSpPr>
          <p:spPr bwMode="gray">
            <a:xfrm>
              <a:off x="459506" y="1866405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4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1154954" y="973668"/>
            <a:ext cx="8761413" cy="70696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8761413" cy="34163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653104" y="6391838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1" i="0">
                <a:solidFill>
                  <a:schemeClr val="accent1"/>
                </a:solidFill>
              </a:defRPr>
            </a:lvl1pPr>
          </a:lstStyle>
          <a:p>
            <a:fld id="{644944FA-D3FE-4D78-97EA-608E52E06B2F}" type="datetimeFigureOut">
              <a:rPr lang="en-US" smtClean="0"/>
              <a:t>3/8/2016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61110" y="6391838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1" i="0">
                <a:solidFill>
                  <a:schemeClr val="accent1"/>
                </a:solidFill>
              </a:defRPr>
            </a:lvl1pPr>
          </a:lstStyle>
          <a:p>
            <a:endParaRPr lang="en-US"/>
          </a:p>
        </p:txBody>
      </p:sp>
      <p:sp>
        <p:nvSpPr>
          <p:cNvPr id="21" name="Rectangle 2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bg1"/>
                </a:solidFill>
              </a:defRPr>
            </a:lvl1pPr>
          </a:lstStyle>
          <a:p>
            <a:fld id="{CEFC22FE-61D6-4D17-B7EE-FAE67ADAB3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16518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b="0" i="0" kern="1200">
          <a:solidFill>
            <a:schemeClr val="bg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jpe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BANG! AI </a:t>
            </a:r>
            <a:r>
              <a:rPr lang="en-US" dirty="0" smtClean="0"/>
              <a:t>Using </a:t>
            </a:r>
            <a:br>
              <a:rPr lang="en-US" dirty="0" smtClean="0"/>
            </a:br>
            <a:r>
              <a:rPr lang="en-US" dirty="0" smtClean="0"/>
              <a:t>Alpha-Beta Pruning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Barbara Martin</a:t>
            </a:r>
          </a:p>
          <a:p>
            <a:r>
              <a:rPr lang="en-US" dirty="0" smtClean="0"/>
              <a:t>Elizabeth Phippen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276078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Results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373665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Areas of Future Inquiry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4954" y="2603500"/>
            <a:ext cx="4485825" cy="3416300"/>
          </a:xfrm>
        </p:spPr>
        <p:txBody>
          <a:bodyPr/>
          <a:lstStyle/>
          <a:p>
            <a:r>
              <a:rPr lang="en-US" dirty="0" smtClean="0"/>
              <a:t>Addition of </a:t>
            </a:r>
            <a:r>
              <a:rPr lang="en-US" dirty="0" smtClean="0"/>
              <a:t>characters </a:t>
            </a:r>
            <a:r>
              <a:rPr lang="en-US" dirty="0" smtClean="0"/>
              <a:t>to </a:t>
            </a:r>
            <a:r>
              <a:rPr lang="en-US" dirty="0" smtClean="0"/>
              <a:t>game</a:t>
            </a:r>
            <a:endParaRPr lang="en-US" dirty="0" smtClean="0"/>
          </a:p>
          <a:p>
            <a:r>
              <a:rPr lang="en-US" dirty="0" smtClean="0"/>
              <a:t>Addition of </a:t>
            </a:r>
            <a:r>
              <a:rPr lang="en-US" dirty="0" smtClean="0"/>
              <a:t>characters </a:t>
            </a:r>
            <a:r>
              <a:rPr lang="en-US" dirty="0" smtClean="0"/>
              <a:t>to </a:t>
            </a:r>
            <a:r>
              <a:rPr lang="en-US" dirty="0" smtClean="0"/>
              <a:t>Alpha-Beta Pruning</a:t>
            </a:r>
            <a:endParaRPr lang="en-US" dirty="0" smtClean="0"/>
          </a:p>
          <a:p>
            <a:r>
              <a:rPr lang="en-US" dirty="0" smtClean="0"/>
              <a:t>Construction of Bayesian Belief Network</a:t>
            </a:r>
          </a:p>
          <a:p>
            <a:r>
              <a:rPr lang="en-US" dirty="0" smtClean="0"/>
              <a:t>Addition of characters to </a:t>
            </a:r>
            <a:r>
              <a:rPr lang="en-US" dirty="0"/>
              <a:t>Bayesian Belief Network</a:t>
            </a:r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89122" y="2318656"/>
            <a:ext cx="5862452" cy="43968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165799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15294" y="3075518"/>
            <a:ext cx="8761413" cy="706964"/>
          </a:xfrm>
        </p:spPr>
        <p:txBody>
          <a:bodyPr/>
          <a:lstStyle/>
          <a:p>
            <a:pPr algn="ctr"/>
            <a:r>
              <a:rPr lang="en-US" sz="8000" dirty="0" smtClean="0">
                <a:solidFill>
                  <a:schemeClr val="accent1">
                    <a:lumMod val="75000"/>
                  </a:schemeClr>
                </a:solidFill>
              </a:rPr>
              <a:t>Questions?</a:t>
            </a:r>
            <a:endParaRPr lang="en-US" sz="8000" dirty="0">
              <a:solidFill>
                <a:schemeClr val="accent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0865355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BANG!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9937" y="2327563"/>
            <a:ext cx="5661482" cy="4298868"/>
          </a:xfrm>
        </p:spPr>
        <p:txBody>
          <a:bodyPr/>
          <a:lstStyle/>
          <a:p>
            <a:r>
              <a:rPr lang="en-US" dirty="0" smtClean="0"/>
              <a:t>Roles</a:t>
            </a:r>
          </a:p>
          <a:p>
            <a:pPr lvl="1"/>
            <a:r>
              <a:rPr lang="en-US" dirty="0" smtClean="0"/>
              <a:t>Sheriff, Outlaw(x3), Renegade, Deputy(x2)</a:t>
            </a:r>
          </a:p>
          <a:p>
            <a:r>
              <a:rPr lang="en-US" dirty="0" smtClean="0"/>
              <a:t>To win</a:t>
            </a:r>
          </a:p>
          <a:p>
            <a:pPr lvl="1"/>
            <a:r>
              <a:rPr lang="en-US" dirty="0" smtClean="0"/>
              <a:t>Sheriff/Deputies have to kill the Outlaws and Renegade</a:t>
            </a:r>
          </a:p>
          <a:p>
            <a:pPr lvl="1"/>
            <a:r>
              <a:rPr lang="en-US" dirty="0" smtClean="0"/>
              <a:t>Outlaws have to kill the Sheriff</a:t>
            </a:r>
          </a:p>
          <a:p>
            <a:pPr lvl="1"/>
            <a:r>
              <a:rPr lang="en-US" dirty="0" smtClean="0"/>
              <a:t>Renegade has to kill everyone, saving the Sheriff for last</a:t>
            </a:r>
          </a:p>
          <a:p>
            <a:r>
              <a:rPr lang="en-US" dirty="0" smtClean="0"/>
              <a:t>Turn</a:t>
            </a:r>
          </a:p>
          <a:p>
            <a:pPr lvl="1"/>
            <a:r>
              <a:rPr lang="en-US" dirty="0" smtClean="0"/>
              <a:t>Draw 2 cards</a:t>
            </a:r>
          </a:p>
          <a:p>
            <a:pPr lvl="1"/>
            <a:r>
              <a:rPr lang="en-US" dirty="0" smtClean="0"/>
              <a:t>Play/discard as many from hand as you want</a:t>
            </a:r>
          </a:p>
          <a:p>
            <a:pPr lvl="1"/>
            <a:r>
              <a:rPr lang="en-US" dirty="0" smtClean="0"/>
              <a:t>Must end turn with hand &lt;= health</a:t>
            </a:r>
          </a:p>
          <a:p>
            <a:pPr lvl="1"/>
            <a:endParaRPr lang="en-US" dirty="0" smtClean="0"/>
          </a:p>
          <a:p>
            <a:pPr lvl="1"/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532" t="25333" b="24179"/>
          <a:stretch/>
        </p:blipFill>
        <p:spPr>
          <a:xfrm rot="10800000">
            <a:off x="6610593" y="1027681"/>
            <a:ext cx="3657045" cy="2799375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66" t="25333" r="49551" b="24179"/>
          <a:stretch/>
        </p:blipFill>
        <p:spPr>
          <a:xfrm rot="10800000">
            <a:off x="6628540" y="3827056"/>
            <a:ext cx="3621149" cy="2799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22946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It gets Complicated…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26" t="26079" r="708" b="32321"/>
          <a:stretch/>
        </p:blipFill>
        <p:spPr>
          <a:xfrm>
            <a:off x="4998720" y="4699839"/>
            <a:ext cx="5974080" cy="189679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586" r="6881"/>
          <a:stretch/>
        </p:blipFill>
        <p:spPr>
          <a:xfrm>
            <a:off x="7909719" y="1515126"/>
            <a:ext cx="3063081" cy="308226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93" r="16912"/>
          <a:stretch/>
        </p:blipFill>
        <p:spPr>
          <a:xfrm>
            <a:off x="570807" y="1857049"/>
            <a:ext cx="4119947" cy="4739580"/>
          </a:xfrm>
          <a:prstGeom prst="rect">
            <a:avLst/>
          </a:prstGeom>
        </p:spPr>
      </p:pic>
      <p:sp>
        <p:nvSpPr>
          <p:cNvPr id="8" name="Content Placeholder 2"/>
          <p:cNvSpPr>
            <a:spLocks noGrp="1"/>
          </p:cNvSpPr>
          <p:nvPr>
            <p:ph idx="1"/>
          </p:nvPr>
        </p:nvSpPr>
        <p:spPr>
          <a:xfrm>
            <a:off x="4837455" y="2934841"/>
            <a:ext cx="2918281" cy="2149434"/>
          </a:xfrm>
        </p:spPr>
        <p:txBody>
          <a:bodyPr>
            <a:normAutofit/>
          </a:bodyPr>
          <a:lstStyle/>
          <a:p>
            <a:r>
              <a:rPr lang="en-US" dirty="0" smtClean="0"/>
              <a:t>22 Different Cards</a:t>
            </a:r>
          </a:p>
          <a:p>
            <a:r>
              <a:rPr lang="en-US" dirty="0" smtClean="0"/>
              <a:t>Each with unique abilities and actions</a:t>
            </a:r>
            <a:endParaRPr lang="en-US" dirty="0" smtClean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36635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Our Goal / Methodology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4954" y="2603499"/>
            <a:ext cx="8825659" cy="3963555"/>
          </a:xfrm>
        </p:spPr>
        <p:txBody>
          <a:bodyPr>
            <a:normAutofit/>
          </a:bodyPr>
          <a:lstStyle/>
          <a:p>
            <a:r>
              <a:rPr lang="en-US" dirty="0" smtClean="0"/>
              <a:t>Construct a AI for BANG! </a:t>
            </a:r>
          </a:p>
          <a:p>
            <a:r>
              <a:rPr lang="en-US" dirty="0" smtClean="0"/>
              <a:t>Initially Based </a:t>
            </a:r>
            <a:r>
              <a:rPr lang="en-US" dirty="0" smtClean="0"/>
              <a:t>on Bayesian Belief Network (BN)</a:t>
            </a:r>
          </a:p>
          <a:p>
            <a:endParaRPr lang="en-US" dirty="0"/>
          </a:p>
          <a:p>
            <a:r>
              <a:rPr lang="en-US" dirty="0" smtClean="0"/>
              <a:t>Choose BN because Bang is a game of incomplete information</a:t>
            </a:r>
          </a:p>
          <a:p>
            <a:pPr lvl="1"/>
            <a:r>
              <a:rPr lang="en-US" dirty="0" smtClean="0"/>
              <a:t>Roles remain hidden until a player is killed</a:t>
            </a:r>
          </a:p>
          <a:p>
            <a:pPr lvl="1"/>
            <a:r>
              <a:rPr lang="en-US" dirty="0" smtClean="0"/>
              <a:t>E.g. Sheriff doesn’t want to shoot a deputy</a:t>
            </a:r>
          </a:p>
          <a:p>
            <a:r>
              <a:rPr lang="en-US" dirty="0" smtClean="0"/>
              <a:t>BN handles probabilities well</a:t>
            </a:r>
          </a:p>
          <a:p>
            <a:r>
              <a:rPr lang="en-US" dirty="0" smtClean="0"/>
              <a:t>Language: Python</a:t>
            </a:r>
          </a:p>
          <a:p>
            <a:pPr lvl="1"/>
            <a:r>
              <a:rPr lang="en-US" dirty="0" smtClean="0"/>
              <a:t>Flexible and has BN module</a:t>
            </a:r>
          </a:p>
          <a:p>
            <a:pPr lvl="2"/>
            <a:r>
              <a:rPr lang="en-US" dirty="0" err="1" smtClean="0"/>
              <a:t>bayespy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24510773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Methodology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4955" y="2603499"/>
            <a:ext cx="4996464" cy="3927929"/>
          </a:xfrm>
        </p:spPr>
        <p:txBody>
          <a:bodyPr/>
          <a:lstStyle/>
          <a:p>
            <a:r>
              <a:rPr lang="en-US" dirty="0" smtClean="0"/>
              <a:t>Game Construction</a:t>
            </a:r>
          </a:p>
          <a:p>
            <a:pPr lvl="1"/>
            <a:r>
              <a:rPr lang="en-US" dirty="0" smtClean="0"/>
              <a:t>Complicated rule logic</a:t>
            </a:r>
          </a:p>
          <a:p>
            <a:pPr lvl="1"/>
            <a:r>
              <a:rPr lang="en-US" dirty="0" smtClean="0"/>
              <a:t>Slight language barrier</a:t>
            </a:r>
          </a:p>
          <a:p>
            <a:r>
              <a:rPr lang="en-US" dirty="0" err="1" smtClean="0"/>
              <a:t>Simple</a:t>
            </a:r>
            <a:r>
              <a:rPr lang="en-US" dirty="0" err="1" smtClean="0"/>
              <a:t>AI</a:t>
            </a:r>
            <a:r>
              <a:rPr lang="en-US" dirty="0" smtClean="0"/>
              <a:t> </a:t>
            </a:r>
            <a:r>
              <a:rPr lang="en-US" dirty="0" smtClean="0"/>
              <a:t>for Comparison</a:t>
            </a:r>
          </a:p>
          <a:p>
            <a:pPr lvl="1"/>
            <a:r>
              <a:rPr lang="en-US" dirty="0" smtClean="0"/>
              <a:t> plays every card possible on self and person to the left</a:t>
            </a:r>
          </a:p>
          <a:p>
            <a:r>
              <a:rPr lang="en-US" dirty="0" smtClean="0"/>
              <a:t>BN construction</a:t>
            </a:r>
          </a:p>
          <a:p>
            <a:pPr lvl="1"/>
            <a:r>
              <a:rPr lang="en-US" dirty="0" smtClean="0"/>
              <a:t>Drew model</a:t>
            </a:r>
          </a:p>
          <a:p>
            <a:pPr lvl="1"/>
            <a:r>
              <a:rPr lang="en-US" dirty="0" smtClean="0"/>
              <a:t>Split in to manageable </a:t>
            </a:r>
            <a:r>
              <a:rPr lang="en-US" dirty="0" smtClean="0"/>
              <a:t>steps</a:t>
            </a:r>
          </a:p>
          <a:p>
            <a:pPr lvl="1"/>
            <a:r>
              <a:rPr lang="en-US" dirty="0" smtClean="0"/>
              <a:t>Then we hit problems…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7658" b="13356"/>
          <a:stretch/>
        </p:blipFill>
        <p:spPr>
          <a:xfrm>
            <a:off x="6538059" y="2401431"/>
            <a:ext cx="4822669" cy="43320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8112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Methodology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4955" y="2603499"/>
            <a:ext cx="4996464" cy="3927929"/>
          </a:xfrm>
        </p:spPr>
        <p:txBody>
          <a:bodyPr/>
          <a:lstStyle/>
          <a:p>
            <a:r>
              <a:rPr lang="en-US" dirty="0" smtClean="0"/>
              <a:t>Game Construction</a:t>
            </a:r>
          </a:p>
          <a:p>
            <a:pPr lvl="1"/>
            <a:r>
              <a:rPr lang="en-US" dirty="0" smtClean="0"/>
              <a:t>Complicated rule logic</a:t>
            </a:r>
          </a:p>
          <a:p>
            <a:pPr lvl="1"/>
            <a:r>
              <a:rPr lang="en-US" dirty="0" smtClean="0"/>
              <a:t>Slight language barrier</a:t>
            </a:r>
          </a:p>
          <a:p>
            <a:r>
              <a:rPr lang="en-US" dirty="0" err="1" smtClean="0"/>
              <a:t>Simple</a:t>
            </a:r>
            <a:r>
              <a:rPr lang="en-US" dirty="0" err="1" smtClean="0"/>
              <a:t>AI</a:t>
            </a:r>
            <a:r>
              <a:rPr lang="en-US" dirty="0" smtClean="0"/>
              <a:t> </a:t>
            </a:r>
            <a:r>
              <a:rPr lang="en-US" dirty="0" smtClean="0"/>
              <a:t>for Comparison</a:t>
            </a:r>
          </a:p>
          <a:p>
            <a:pPr lvl="1"/>
            <a:r>
              <a:rPr lang="en-US" dirty="0" smtClean="0"/>
              <a:t> plays every card possible on self and person to the left</a:t>
            </a:r>
          </a:p>
          <a:p>
            <a:r>
              <a:rPr lang="en-US" dirty="0" smtClean="0"/>
              <a:t>BN construction</a:t>
            </a:r>
          </a:p>
          <a:p>
            <a:pPr lvl="1"/>
            <a:r>
              <a:rPr lang="en-US" dirty="0" smtClean="0"/>
              <a:t>Drew model</a:t>
            </a:r>
          </a:p>
          <a:p>
            <a:pPr lvl="1"/>
            <a:r>
              <a:rPr lang="en-US" dirty="0" smtClean="0"/>
              <a:t>Split in to manageable </a:t>
            </a:r>
            <a:r>
              <a:rPr lang="en-US" dirty="0" smtClean="0"/>
              <a:t>steps</a:t>
            </a:r>
          </a:p>
          <a:p>
            <a:pPr lvl="1"/>
            <a:r>
              <a:rPr lang="en-US" dirty="0" smtClean="0"/>
              <a:t>Then we hit problems…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022" t="26770" r="27822" b="4251"/>
          <a:stretch/>
        </p:blipFill>
        <p:spPr>
          <a:xfrm rot="5400000">
            <a:off x="7292400" y="2652267"/>
            <a:ext cx="3645408" cy="35478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96702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Methodology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9313" y="2603500"/>
            <a:ext cx="5530854" cy="3416300"/>
          </a:xfrm>
        </p:spPr>
        <p:txBody>
          <a:bodyPr/>
          <a:lstStyle/>
          <a:p>
            <a:r>
              <a:rPr lang="en-US" dirty="0" smtClean="0"/>
              <a:t>Couldn’t find enough information about </a:t>
            </a:r>
            <a:r>
              <a:rPr lang="en-US" dirty="0" err="1" smtClean="0"/>
              <a:t>bayespy</a:t>
            </a:r>
            <a:r>
              <a:rPr lang="en-US" dirty="0" smtClean="0"/>
              <a:t> to use it</a:t>
            </a:r>
          </a:p>
          <a:p>
            <a:pPr lvl="1"/>
            <a:r>
              <a:rPr lang="en-US" dirty="0" smtClean="0"/>
              <a:t>read peer-reviewed papers and web articles</a:t>
            </a:r>
          </a:p>
          <a:p>
            <a:pPr lvl="1"/>
            <a:r>
              <a:rPr lang="en-US" dirty="0" smtClean="0"/>
              <a:t>Read </a:t>
            </a:r>
            <a:r>
              <a:rPr lang="en-US" dirty="0" err="1" smtClean="0"/>
              <a:t>bayespy</a:t>
            </a:r>
            <a:r>
              <a:rPr lang="en-US" dirty="0" smtClean="0"/>
              <a:t> documentation</a:t>
            </a:r>
          </a:p>
          <a:p>
            <a:r>
              <a:rPr lang="en-US" dirty="0" smtClean="0"/>
              <a:t>Switched to Alpha-Beta Pruning</a:t>
            </a:r>
          </a:p>
          <a:p>
            <a:pPr lvl="1"/>
            <a:r>
              <a:rPr lang="en-US" dirty="0" smtClean="0"/>
              <a:t>Complex heuristic could account for complexity of influential data</a:t>
            </a:r>
          </a:p>
          <a:p>
            <a:pPr lvl="1"/>
            <a:r>
              <a:rPr lang="en-US" dirty="0" smtClean="0"/>
              <a:t>Could also account for unknown information</a:t>
            </a:r>
          </a:p>
          <a:p>
            <a:pPr lvl="2"/>
            <a:r>
              <a:rPr lang="en-US" dirty="0" smtClean="0"/>
              <a:t>Assumption: </a:t>
            </a:r>
            <a:r>
              <a:rPr lang="en-US" dirty="0"/>
              <a:t>U</a:t>
            </a:r>
            <a:r>
              <a:rPr lang="en-US" dirty="0" smtClean="0"/>
              <a:t>nknown = Enemy  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b="5317"/>
          <a:stretch/>
        </p:blipFill>
        <p:spPr>
          <a:xfrm>
            <a:off x="6258296" y="2470067"/>
            <a:ext cx="5439953" cy="35497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12930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Methodology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4954" y="2603500"/>
            <a:ext cx="4948963" cy="3416300"/>
          </a:xfrm>
        </p:spPr>
        <p:txBody>
          <a:bodyPr/>
          <a:lstStyle/>
          <a:p>
            <a:r>
              <a:rPr lang="en-US" dirty="0" smtClean="0"/>
              <a:t>Score Function</a:t>
            </a:r>
          </a:p>
          <a:p>
            <a:pPr lvl="1"/>
            <a:r>
              <a:rPr lang="en-US" dirty="0" smtClean="0"/>
              <a:t>Am I dead?</a:t>
            </a:r>
          </a:p>
          <a:p>
            <a:pPr lvl="1"/>
            <a:r>
              <a:rPr lang="en-US" dirty="0" smtClean="0"/>
              <a:t>Who is dead and do I want them to be?</a:t>
            </a:r>
          </a:p>
          <a:p>
            <a:pPr lvl="1"/>
            <a:r>
              <a:rPr lang="en-US" dirty="0" smtClean="0"/>
              <a:t>Have I won?</a:t>
            </a:r>
          </a:p>
          <a:p>
            <a:pPr lvl="1"/>
            <a:r>
              <a:rPr lang="en-US" dirty="0" smtClean="0"/>
              <a:t>How many players are in range of my gun?</a:t>
            </a:r>
          </a:p>
          <a:p>
            <a:pPr lvl="1"/>
            <a:r>
              <a:rPr lang="en-US" dirty="0" smtClean="0"/>
              <a:t>Good and </a:t>
            </a:r>
            <a:r>
              <a:rPr lang="en-US" dirty="0"/>
              <a:t>b</a:t>
            </a:r>
            <a:r>
              <a:rPr lang="en-US" dirty="0" smtClean="0"/>
              <a:t>ad status cards?</a:t>
            </a:r>
          </a:p>
          <a:p>
            <a:pPr lvl="1"/>
            <a:r>
              <a:rPr lang="en-US" dirty="0" smtClean="0"/>
              <a:t>My health and other’s health?</a:t>
            </a:r>
          </a:p>
          <a:p>
            <a:pPr lvl="1"/>
            <a:r>
              <a:rPr lang="en-US" dirty="0" smtClean="0"/>
              <a:t>How many players can shoot me?</a:t>
            </a:r>
          </a:p>
          <a:p>
            <a:pPr lvl="1"/>
            <a:endParaRPr lang="en-US" dirty="0"/>
          </a:p>
        </p:txBody>
      </p:sp>
      <p:pic>
        <p:nvPicPr>
          <p:cNvPr id="1026" name="Picture 2" descr="http://usercontent2.hubimg.com/11900807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70131" y="3314762"/>
            <a:ext cx="4777316" cy="27050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644062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Methodology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Testing</a:t>
            </a:r>
          </a:p>
          <a:p>
            <a:endParaRPr lang="en-US" dirty="0"/>
          </a:p>
        </p:txBody>
      </p:sp>
      <p:pic>
        <p:nvPicPr>
          <p:cNvPr id="2052" name="Picture 4" descr="http://blogs.vmware.com/storage/files/2015/07/testing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68745" y="2968831"/>
            <a:ext cx="5242683" cy="30509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916736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 Boardroom">
  <a:themeElements>
    <a:clrScheme name="Ion Boardroom">
      <a:dk1>
        <a:sysClr val="windowText" lastClr="000000"/>
      </a:dk1>
      <a:lt1>
        <a:sysClr val="window" lastClr="FFFFFF"/>
      </a:lt1>
      <a:dk2>
        <a:srgbClr val="3B3059"/>
      </a:dk2>
      <a:lt2>
        <a:srgbClr val="EBEBEB"/>
      </a:lt2>
      <a:accent1>
        <a:srgbClr val="B31166"/>
      </a:accent1>
      <a:accent2>
        <a:srgbClr val="E33D6F"/>
      </a:accent2>
      <a:accent3>
        <a:srgbClr val="E45F3C"/>
      </a:accent3>
      <a:accent4>
        <a:srgbClr val="E9943A"/>
      </a:accent4>
      <a:accent5>
        <a:srgbClr val="9B6BF2"/>
      </a:accent5>
      <a:accent6>
        <a:srgbClr val="D53DD0"/>
      </a:accent6>
      <a:hlink>
        <a:srgbClr val="8F8F8F"/>
      </a:hlink>
      <a:folHlink>
        <a:srgbClr val="A5A5A5"/>
      </a:folHlink>
    </a:clrScheme>
    <a:fontScheme name="Ion Boardroom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 Boardroom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124000"/>
                <a:satMod val="148000"/>
                <a:lumMod val="124000"/>
              </a:schemeClr>
            </a:gs>
            <a:gs pos="100000">
              <a:schemeClr val="phClr">
                <a:shade val="76000"/>
                <a:hueMod val="89000"/>
                <a:satMod val="16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91000"/>
                <a:satMod val="164000"/>
                <a:lumMod val="74000"/>
              </a:schemeClr>
              <a:schemeClr val="phClr">
                <a:hueMod val="124000"/>
                <a:satMod val="140000"/>
                <a:lumMod val="14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 Boardroom" id="{FC33163D-4339-46B1-8EED-24C834239D99}" vid="{B8502691-933B-45FE-8764-BA278511EF2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 Boardroom</Template>
  <TotalTime>106</TotalTime>
  <Words>339</Words>
  <Application>Microsoft Office PowerPoint</Application>
  <PresentationFormat>Widescreen</PresentationFormat>
  <Paragraphs>74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Arial</vt:lpstr>
      <vt:lpstr>Century Gothic</vt:lpstr>
      <vt:lpstr>Wingdings 3</vt:lpstr>
      <vt:lpstr>Ion Boardroom</vt:lpstr>
      <vt:lpstr>BANG! AI Using  Alpha-Beta Pruning</vt:lpstr>
      <vt:lpstr>BANG!</vt:lpstr>
      <vt:lpstr>It gets Complicated…</vt:lpstr>
      <vt:lpstr>Our Goal / Methodology</vt:lpstr>
      <vt:lpstr>Methodology </vt:lpstr>
      <vt:lpstr>Methodology </vt:lpstr>
      <vt:lpstr>Methodology</vt:lpstr>
      <vt:lpstr>Methodology</vt:lpstr>
      <vt:lpstr>Methodology</vt:lpstr>
      <vt:lpstr>Results</vt:lpstr>
      <vt:lpstr>Areas of Future Inquiry </vt:lpstr>
      <vt:lpstr>Questions?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Elizabeth Phippen</dc:creator>
  <cp:lastModifiedBy>Elizabeth Phippen</cp:lastModifiedBy>
  <cp:revision>16</cp:revision>
  <dcterms:created xsi:type="dcterms:W3CDTF">2016-03-06T01:23:00Z</dcterms:created>
  <dcterms:modified xsi:type="dcterms:W3CDTF">2016-03-09T03:36:29Z</dcterms:modified>
</cp:coreProperties>
</file>

<file path=docProps/thumbnail.jpeg>
</file>